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16" y="4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E02DB3D-4B79-4058-9455-0E650CC1D4CC}" type="datetimeFigureOut">
              <a:rPr lang="en-GB"/>
              <a:pPr>
                <a:defRPr/>
              </a:pPr>
              <a:t>19/08/2010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4F85103-ABDB-48AE-8B0C-B91F5C3AA7B4}"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74B31A-CD0B-4DF2-9F25-33F92ED985C1}" type="datetimeFigureOut">
              <a:rPr lang="en-GB"/>
              <a:pPr>
                <a:defRPr/>
              </a:pPr>
              <a:t>19/08/2010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0E41CE3-FB1A-4683-8084-2288728C51A4}"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A892F34-E38F-4AA5-AB5A-2B0038A76427}" type="datetimeFigureOut">
              <a:rPr lang="en-GB"/>
              <a:pPr>
                <a:defRPr/>
              </a:pPr>
              <a:t>19/08/2010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87D9C0-F4ED-43F4-A308-1DBDFA33F68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673AEE8-296F-48DA-8D43-DDCCF4C25F47}" type="datetimeFigureOut">
              <a:rPr lang="en-GB"/>
              <a:pPr>
                <a:defRPr/>
              </a:pPr>
              <a:t>19/08/2010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06AFE0E-3022-4F65-A798-54C20EB2A414}"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EE6A25-848A-4A9D-863E-4E27588574D6}" type="datetimeFigureOut">
              <a:rPr lang="en-GB"/>
              <a:pPr>
                <a:defRPr/>
              </a:pPr>
              <a:t>19/08/2010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22DCA17-23F0-4F18-8E85-B303400A4B5A}"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311A56C-8C32-495E-AB37-43C19C7F92C9}" type="datetimeFigureOut">
              <a:rPr lang="en-GB"/>
              <a:pPr>
                <a:defRPr/>
              </a:pPr>
              <a:t>19/08/2010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FD10727-7B38-467B-9AC2-541A208B3937}"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80DFFE3-26B7-42DE-9BF4-FA6C4D616985}" type="datetimeFigureOut">
              <a:rPr lang="en-GB"/>
              <a:pPr>
                <a:defRPr/>
              </a:pPr>
              <a:t>19/08/2010</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4D1991D-0BA5-4D8E-9473-CD3DF0C96F4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08B9E19-7865-4481-9AA2-FBB8EA826EB1}" type="datetimeFigureOut">
              <a:rPr lang="en-GB"/>
              <a:pPr>
                <a:defRPr/>
              </a:pPr>
              <a:t>19/08/2010</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5D98BB0-BAB1-467B-93E2-04B3FB02501E}"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2F7E731-A605-4771-8254-5C8D0BC5F55F}" type="datetimeFigureOut">
              <a:rPr lang="en-GB"/>
              <a:pPr>
                <a:defRPr/>
              </a:pPr>
              <a:t>19/08/2010</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7874855-07C6-40CC-A046-396B6CA5A47D}"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0DD96B-8159-44BF-902A-11608AE02325}" type="datetimeFigureOut">
              <a:rPr lang="en-GB"/>
              <a:pPr>
                <a:defRPr/>
              </a:pPr>
              <a:t>19/08/2010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BF7BC53-95CB-4746-B5C0-B139480EA71C}"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626A90-971C-4897-A0CF-9ADE6AEDDBEC}" type="datetimeFigureOut">
              <a:rPr lang="en-GB"/>
              <a:pPr>
                <a:defRPr/>
              </a:pPr>
              <a:t>19/08/2010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1E1BCDC-7B53-4632-8623-3EDC8BB073E8}"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9FA3AF-0F86-48E8-AFB0-764DCFC4AFF7}" type="datetimeFigureOut">
              <a:rPr lang="en-GB"/>
              <a:pPr>
                <a:defRPr/>
              </a:pPr>
              <a:t>19/08/2010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BE94CFF-8DCB-4951-958C-31D9A64777D1}"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angqin@sp.edu.sg" TargetMode="External"/><Relationship Id="rId2" Type="http://schemas.openxmlformats.org/officeDocument/2006/relationships/hyperlink" Target="mailto:yinxj@sp.edu.s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11188" y="333375"/>
            <a:ext cx="7772400" cy="1470025"/>
          </a:xfrm>
        </p:spPr>
        <p:txBody>
          <a:bodyPr/>
          <a:lstStyle/>
          <a:p>
            <a:pPr eaLnBrk="1" hangingPunct="1"/>
            <a:r>
              <a:rPr lang="en-US" sz="2200" b="1" dirty="0" smtClean="0"/>
              <a:t>P63.   Study of the Treating FTO Electrode with TiCl</a:t>
            </a:r>
            <a:r>
              <a:rPr lang="en-US" sz="2200" b="1" baseline="-25000" dirty="0" smtClean="0"/>
              <a:t>4</a:t>
            </a:r>
            <a:r>
              <a:rPr lang="en-US" sz="2200" b="1" dirty="0" smtClean="0"/>
              <a:t> </a:t>
            </a:r>
            <a:r>
              <a:rPr lang="en-GB" sz="1700" dirty="0" smtClean="0">
                <a:latin typeface="Arial" charset="0"/>
                <a:cs typeface="Arial" charset="0"/>
              </a:rPr>
              <a:t/>
            </a:r>
            <a:br>
              <a:rPr lang="en-GB" sz="1700" dirty="0" smtClean="0">
                <a:latin typeface="Arial" charset="0"/>
                <a:cs typeface="Arial" charset="0"/>
              </a:rPr>
            </a:br>
            <a:r>
              <a:rPr lang="en-GB" sz="1700" dirty="0" smtClean="0">
                <a:latin typeface="Arial" charset="0"/>
                <a:cs typeface="Arial" charset="0"/>
              </a:rPr>
              <a:t/>
            </a:r>
            <a:br>
              <a:rPr lang="en-GB" sz="1700" dirty="0" smtClean="0">
                <a:latin typeface="Arial" charset="0"/>
                <a:cs typeface="Arial" charset="0"/>
              </a:rPr>
            </a:br>
            <a:r>
              <a:rPr lang="en-US" sz="1500" dirty="0" smtClean="0">
                <a:latin typeface="Arial" charset="0"/>
                <a:cs typeface="Arial" charset="0"/>
              </a:rPr>
              <a:t>Q. Wang,  X. J. Yin</a:t>
            </a:r>
            <a:br>
              <a:rPr lang="en-US" sz="1500" dirty="0" smtClean="0">
                <a:latin typeface="Arial" charset="0"/>
                <a:cs typeface="Arial" charset="0"/>
              </a:rPr>
            </a:br>
            <a:r>
              <a:rPr lang="en-GB" sz="1500" i="1" dirty="0" smtClean="0">
                <a:latin typeface="Arial" charset="0"/>
                <a:cs typeface="Arial" charset="0"/>
              </a:rPr>
              <a:t>Advanced Material Research Centre, Singapore Polytechnic, Singapore (139651)</a:t>
            </a:r>
            <a:br>
              <a:rPr lang="en-GB" sz="1500" i="1" dirty="0" smtClean="0">
                <a:latin typeface="Arial" charset="0"/>
                <a:cs typeface="Arial" charset="0"/>
              </a:rPr>
            </a:br>
            <a:r>
              <a:rPr lang="en-US" sz="1500" i="1" dirty="0" smtClean="0">
                <a:latin typeface="Arial" pitchFamily="34" charset="0"/>
                <a:cs typeface="Arial" pitchFamily="34" charset="0"/>
              </a:rPr>
              <a:t>Correspondence: </a:t>
            </a:r>
            <a:r>
              <a:rPr lang="en-US" sz="1500" i="1" dirty="0" smtClean="0">
                <a:latin typeface="Arial" pitchFamily="34" charset="0"/>
                <a:cs typeface="Arial" pitchFamily="34" charset="0"/>
                <a:hlinkClick r:id="rId2"/>
              </a:rPr>
              <a:t>yinxj@sp.edu.sg</a:t>
            </a:r>
            <a:r>
              <a:rPr lang="en-US" sz="1500" i="1" dirty="0" smtClean="0">
                <a:latin typeface="Arial" pitchFamily="34" charset="0"/>
                <a:cs typeface="Arial" pitchFamily="34" charset="0"/>
              </a:rPr>
              <a:t>; </a:t>
            </a:r>
            <a:r>
              <a:rPr lang="en-US" sz="1500" i="1" dirty="0" smtClean="0">
                <a:latin typeface="Arial" pitchFamily="34" charset="0"/>
                <a:cs typeface="Arial" pitchFamily="34" charset="0"/>
                <a:hlinkClick r:id="rId3"/>
              </a:rPr>
              <a:t>wangqin@sp.edu.sg</a:t>
            </a:r>
            <a:endParaRPr lang="en-GB" sz="2400" dirty="0" smtClean="0">
              <a:latin typeface="Arial" charset="0"/>
              <a:cs typeface="Arial" charset="0"/>
            </a:endParaRPr>
          </a:p>
        </p:txBody>
      </p:sp>
      <p:sp>
        <p:nvSpPr>
          <p:cNvPr id="8" name="Subtitle 2"/>
          <p:cNvSpPr>
            <a:spLocks noGrp="1"/>
          </p:cNvSpPr>
          <p:nvPr>
            <p:ph type="subTitle" idx="1"/>
          </p:nvPr>
        </p:nvSpPr>
        <p:spPr>
          <a:xfrm>
            <a:off x="755576" y="1916832"/>
            <a:ext cx="7924800" cy="4449762"/>
          </a:xfrm>
        </p:spPr>
        <p:txBody>
          <a:bodyPr>
            <a:normAutofit fontScale="62500" lnSpcReduction="20000"/>
          </a:bodyPr>
          <a:lstStyle/>
          <a:p>
            <a:pPr algn="l">
              <a:defRPr/>
            </a:pPr>
            <a:r>
              <a:rPr lang="en-US" sz="2900" b="1" dirty="0" smtClean="0">
                <a:solidFill>
                  <a:schemeClr val="tx1"/>
                </a:solidFill>
              </a:rPr>
              <a:t>Abstract</a:t>
            </a:r>
            <a:r>
              <a:rPr lang="en-US" sz="2900" dirty="0" smtClean="0">
                <a:solidFill>
                  <a:schemeClr val="tx1"/>
                </a:solidFill>
              </a:rPr>
              <a:t>: </a:t>
            </a:r>
          </a:p>
          <a:p>
            <a:pPr algn="just">
              <a:defRPr/>
            </a:pPr>
            <a:r>
              <a:rPr lang="en-US" sz="2900" dirty="0" smtClean="0">
                <a:solidFill>
                  <a:schemeClr val="tx1"/>
                </a:solidFill>
              </a:rPr>
              <a:t>Treating FTO electrodes with TiCl</a:t>
            </a:r>
            <a:r>
              <a:rPr lang="en-US" sz="2900" baseline="-25000" dirty="0" smtClean="0">
                <a:solidFill>
                  <a:schemeClr val="tx1"/>
                </a:solidFill>
              </a:rPr>
              <a:t>4</a:t>
            </a:r>
            <a:r>
              <a:rPr lang="en-US" sz="2900" dirty="0" smtClean="0">
                <a:solidFill>
                  <a:schemeClr val="tx1"/>
                </a:solidFill>
              </a:rPr>
              <a:t> is one of the ways to form a TiO2 blocking layer on the surface of FTO electrodes, which is for reducing the electron recombination on the surface of FTO electrode of DSSC. However, our experiment result shows that the effectiveness of this approach to the improvement of the performance of DSSC is doubtful.</a:t>
            </a:r>
          </a:p>
          <a:p>
            <a:pPr algn="just">
              <a:defRPr/>
            </a:pPr>
            <a:endParaRPr lang="en-US" sz="2900" dirty="0" smtClean="0">
              <a:solidFill>
                <a:schemeClr val="tx1"/>
              </a:solidFill>
            </a:endParaRPr>
          </a:p>
          <a:p>
            <a:pPr algn="just">
              <a:defRPr/>
            </a:pPr>
            <a:r>
              <a:rPr lang="en-US" sz="2900" dirty="0" smtClean="0">
                <a:solidFill>
                  <a:schemeClr val="tx1"/>
                </a:solidFill>
              </a:rPr>
              <a:t>The study started from the investigation of the contact resistance between the silver layer and the FTO layer with and without the TiCl4 treatment. The experiment is described in below. And the experiment result shows that the existence of the TiO2 blocking layer formed by TiCl4 treatment will not affect the resistance.</a:t>
            </a:r>
          </a:p>
          <a:p>
            <a:pPr algn="just">
              <a:defRPr/>
            </a:pPr>
            <a:endParaRPr lang="en-US" sz="2900" dirty="0" smtClean="0">
              <a:solidFill>
                <a:schemeClr val="tx1"/>
              </a:solidFill>
            </a:endParaRPr>
          </a:p>
          <a:p>
            <a:pPr algn="just">
              <a:defRPr/>
            </a:pPr>
            <a:r>
              <a:rPr lang="en-US" sz="2900" dirty="0" smtClean="0">
                <a:solidFill>
                  <a:schemeClr val="tx1"/>
                </a:solidFill>
              </a:rPr>
              <a:t>The explanation to the experiment result is revealed in the comparison between the AFM image of TiCl4 treated and un-treated FTO surface as shown in Figure 2. It is shown that the TiCl4 treatment grows </a:t>
            </a:r>
            <a:r>
              <a:rPr lang="en-GB" sz="2900" dirty="0" smtClean="0">
                <a:solidFill>
                  <a:schemeClr val="tx1"/>
                </a:solidFill>
              </a:rPr>
              <a:t>many “whiskers” on FTO crystal grain boundary</a:t>
            </a:r>
            <a:r>
              <a:rPr lang="en-US" sz="2900" dirty="0" smtClean="0">
                <a:solidFill>
                  <a:schemeClr val="tx1"/>
                </a:solidFill>
              </a:rPr>
              <a:t> rather than forming an uniform layer on the surface of FTO. </a:t>
            </a:r>
          </a:p>
          <a:p>
            <a:pPr algn="just">
              <a:defRPr/>
            </a:pPr>
            <a:endParaRPr lang="en-GB" dirty="0"/>
          </a:p>
        </p:txBody>
      </p:sp>
      <p:sp>
        <p:nvSpPr>
          <p:cNvPr id="4" name="TextBox 3"/>
          <p:cNvSpPr txBox="1"/>
          <p:nvPr/>
        </p:nvSpPr>
        <p:spPr>
          <a:xfrm>
            <a:off x="827584" y="6453336"/>
            <a:ext cx="8136904" cy="246221"/>
          </a:xfrm>
          <a:prstGeom prst="rect">
            <a:avLst/>
          </a:prstGeom>
          <a:noFill/>
        </p:spPr>
        <p:txBody>
          <a:bodyPr wrap="square" rtlCol="0">
            <a:spAutoFit/>
          </a:bodyPr>
          <a:lstStyle/>
          <a:p>
            <a:r>
              <a:rPr lang="en-GB" sz="1000" dirty="0" smtClean="0"/>
              <a:t>Fifth </a:t>
            </a:r>
            <a:r>
              <a:rPr lang="en-GB" sz="1000" dirty="0" err="1" smtClean="0"/>
              <a:t>Aseanian</a:t>
            </a:r>
            <a:r>
              <a:rPr lang="en-GB" sz="1000" dirty="0" smtClean="0"/>
              <a:t> Conference on Dye-sensitized and Organic </a:t>
            </a:r>
            <a:r>
              <a:rPr lang="en-GB" sz="1000" dirty="0" smtClean="0"/>
              <a:t>S</a:t>
            </a:r>
            <a:r>
              <a:rPr lang="en-GB" sz="1000" dirty="0" smtClean="0"/>
              <a:t>olar </a:t>
            </a:r>
            <a:r>
              <a:rPr lang="en-GB" sz="1000" dirty="0" smtClean="0"/>
              <a:t>C</a:t>
            </a:r>
            <a:r>
              <a:rPr lang="en-GB" sz="1000" dirty="0" smtClean="0"/>
              <a:t>ell , August 25-28, 2010, </a:t>
            </a:r>
            <a:r>
              <a:rPr lang="en-GB" sz="1000" dirty="0" err="1" smtClean="0"/>
              <a:t>Huangshan</a:t>
            </a:r>
            <a:r>
              <a:rPr lang="en-GB" sz="1000" dirty="0" smtClean="0"/>
              <a:t>, China                                   Page1/2</a:t>
            </a:r>
            <a:endParaRPr lang="en-GB"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6" descr="3d"/>
          <p:cNvPicPr>
            <a:picLocks noChangeAspect="1" noChangeArrowheads="1"/>
          </p:cNvPicPr>
          <p:nvPr/>
        </p:nvPicPr>
        <p:blipFill>
          <a:blip r:embed="rId2" cstate="print"/>
          <a:srcRect t="11090" r="46120" b="30748"/>
          <a:stretch>
            <a:fillRect/>
          </a:stretch>
        </p:blipFill>
        <p:spPr bwMode="auto">
          <a:xfrm>
            <a:off x="827088" y="4221163"/>
            <a:ext cx="3097212" cy="2079625"/>
          </a:xfrm>
          <a:prstGeom prst="rect">
            <a:avLst/>
          </a:prstGeom>
          <a:noFill/>
          <a:ln w="9525">
            <a:noFill/>
            <a:miter lim="800000"/>
            <a:headEnd/>
            <a:tailEnd/>
          </a:ln>
        </p:spPr>
      </p:pic>
      <p:pic>
        <p:nvPicPr>
          <p:cNvPr id="14338" name="Picture 47" descr="3d"/>
          <p:cNvPicPr>
            <a:picLocks noChangeAspect="1" noChangeArrowheads="1"/>
          </p:cNvPicPr>
          <p:nvPr/>
        </p:nvPicPr>
        <p:blipFill>
          <a:blip r:embed="rId3" cstate="print"/>
          <a:srcRect l="4868" t="15331" r="42128" b="27504"/>
          <a:stretch>
            <a:fillRect/>
          </a:stretch>
        </p:blipFill>
        <p:spPr bwMode="auto">
          <a:xfrm>
            <a:off x="5364163" y="4221163"/>
            <a:ext cx="3095625" cy="2090737"/>
          </a:xfrm>
          <a:prstGeom prst="rect">
            <a:avLst/>
          </a:prstGeom>
          <a:noFill/>
          <a:ln w="9525">
            <a:noFill/>
            <a:miter lim="800000"/>
            <a:headEnd/>
            <a:tailEnd/>
          </a:ln>
        </p:spPr>
      </p:pic>
      <p:sp>
        <p:nvSpPr>
          <p:cNvPr id="14339" name="Rectangle 51"/>
          <p:cNvSpPr>
            <a:spLocks noChangeArrowheads="1"/>
          </p:cNvSpPr>
          <p:nvPr/>
        </p:nvSpPr>
        <p:spPr bwMode="auto">
          <a:xfrm>
            <a:off x="198438" y="6334125"/>
            <a:ext cx="8713787" cy="290513"/>
          </a:xfrm>
          <a:prstGeom prst="rect">
            <a:avLst/>
          </a:prstGeom>
          <a:noFill/>
          <a:ln w="9525">
            <a:noFill/>
            <a:miter lim="800000"/>
            <a:headEnd/>
            <a:tailEnd/>
          </a:ln>
        </p:spPr>
        <p:txBody>
          <a:bodyPr wrap="none" anchor="ctr">
            <a:spAutoFit/>
          </a:bodyPr>
          <a:lstStyle/>
          <a:p>
            <a:pPr algn="ctr" eaLnBrk="0" hangingPunct="0"/>
            <a:r>
              <a:rPr lang="en-US" sz="1300" b="1">
                <a:latin typeface="Times New Roman" pitchFamily="18" charset="0"/>
                <a:ea typeface="Malgun Gothic"/>
                <a:cs typeface="Times New Roman" pitchFamily="18" charset="0"/>
              </a:rPr>
              <a:t>Fi</a:t>
            </a:r>
            <a:r>
              <a:rPr lang="en-US" altLang="ko-KR" sz="1300" b="1">
                <a:latin typeface="Times New Roman" pitchFamily="18" charset="0"/>
                <a:cs typeface="Times New Roman" pitchFamily="18" charset="0"/>
              </a:rPr>
              <a:t>g. 2 </a:t>
            </a:r>
            <a:r>
              <a:rPr lang="en-US" altLang="ko-KR" sz="1300">
                <a:latin typeface="Times New Roman" pitchFamily="18" charset="0"/>
                <a:cs typeface="Times New Roman" pitchFamily="18" charset="0"/>
              </a:rPr>
              <a:t>(a) AFM image of the FTO surface before TiCl</a:t>
            </a:r>
            <a:r>
              <a:rPr lang="en-US" altLang="ko-KR" sz="1300" baseline="-30000">
                <a:latin typeface="Times New Roman" pitchFamily="18" charset="0"/>
                <a:cs typeface="Times New Roman" pitchFamily="18" charset="0"/>
              </a:rPr>
              <a:t>4</a:t>
            </a:r>
            <a:r>
              <a:rPr lang="en-US" altLang="ko-KR" sz="1300">
                <a:latin typeface="Times New Roman" pitchFamily="18" charset="0"/>
                <a:cs typeface="Times New Roman" pitchFamily="18" charset="0"/>
              </a:rPr>
              <a:t> treatment;           (b)AFM image of the FTO surface after TiCl</a:t>
            </a:r>
            <a:r>
              <a:rPr lang="en-US" altLang="ko-KR" sz="1300" baseline="-30000">
                <a:latin typeface="Times New Roman" pitchFamily="18" charset="0"/>
                <a:cs typeface="Times New Roman" pitchFamily="18" charset="0"/>
              </a:rPr>
              <a:t>4</a:t>
            </a:r>
            <a:r>
              <a:rPr lang="en-US" altLang="ko-KR" sz="1300">
                <a:latin typeface="Times New Roman" pitchFamily="18" charset="0"/>
                <a:cs typeface="Times New Roman" pitchFamily="18" charset="0"/>
              </a:rPr>
              <a:t> treatment.</a:t>
            </a:r>
            <a:endParaRPr lang="en-US" altLang="ko-KR" sz="1300">
              <a:cs typeface="Times New Roman" pitchFamily="18" charset="0"/>
            </a:endParaRPr>
          </a:p>
        </p:txBody>
      </p:sp>
      <p:sp>
        <p:nvSpPr>
          <p:cNvPr id="14340" name="Rectangle 5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sp>
        <p:nvSpPr>
          <p:cNvPr id="14341" name="Rectangle 6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GB"/>
          </a:p>
        </p:txBody>
      </p:sp>
      <p:pic>
        <p:nvPicPr>
          <p:cNvPr id="14342" name="Picture 25" descr="Picture1.png"/>
          <p:cNvPicPr>
            <a:picLocks noChangeAspect="1"/>
          </p:cNvPicPr>
          <p:nvPr/>
        </p:nvPicPr>
        <p:blipFill>
          <a:blip r:embed="rId4" cstate="print"/>
          <a:srcRect t="1991" b="16331"/>
          <a:stretch>
            <a:fillRect/>
          </a:stretch>
        </p:blipFill>
        <p:spPr bwMode="auto">
          <a:xfrm>
            <a:off x="6372225" y="188913"/>
            <a:ext cx="2592388" cy="2592387"/>
          </a:xfrm>
          <a:prstGeom prst="rect">
            <a:avLst/>
          </a:prstGeom>
          <a:noFill/>
          <a:ln w="9525">
            <a:noFill/>
            <a:miter lim="800000"/>
            <a:headEnd/>
            <a:tailEnd/>
          </a:ln>
        </p:spPr>
      </p:pic>
      <p:sp>
        <p:nvSpPr>
          <p:cNvPr id="14343" name="Rectangle 26"/>
          <p:cNvSpPr>
            <a:spLocks noChangeArrowheads="1"/>
          </p:cNvSpPr>
          <p:nvPr/>
        </p:nvSpPr>
        <p:spPr bwMode="auto">
          <a:xfrm>
            <a:off x="179388" y="115888"/>
            <a:ext cx="6121400" cy="2786062"/>
          </a:xfrm>
          <a:prstGeom prst="rect">
            <a:avLst/>
          </a:prstGeom>
          <a:noFill/>
          <a:ln w="9525">
            <a:noFill/>
            <a:miter lim="800000"/>
            <a:headEnd/>
            <a:tailEnd/>
          </a:ln>
        </p:spPr>
        <p:txBody>
          <a:bodyPr>
            <a:spAutoFit/>
          </a:bodyPr>
          <a:lstStyle/>
          <a:p>
            <a:r>
              <a:rPr lang="en-GB" sz="1400" b="1"/>
              <a:t>Experiments</a:t>
            </a:r>
          </a:p>
          <a:p>
            <a:pPr algn="just"/>
            <a:r>
              <a:rPr lang="en-GB" sz="1300"/>
              <a:t>As shown in Fig. 1, the grey colour areas in the 100mmx100mm FTO glass substrate are treated by TiCl4. Silver patterns (represented by black squares) are screen printed and numerically labelled. R</a:t>
            </a:r>
            <a:r>
              <a:rPr lang="en-GB" sz="1300" baseline="-25000"/>
              <a:t>mn </a:t>
            </a:r>
            <a:r>
              <a:rPr lang="en-GB" sz="1300"/>
              <a:t> represents the resistance measured between the silver patterns labelled by mn and mn’, and their values</a:t>
            </a:r>
            <a:r>
              <a:rPr lang="en-GB" sz="1400" baseline="-25000"/>
              <a:t> </a:t>
            </a:r>
            <a:r>
              <a:rPr lang="en-GB" sz="1400"/>
              <a:t>are listed in Table 1 corresponding to their positions. With the data at the edge of the substrate not being counted due to the edge effect, it can be obtained that the difference between the average resistance in TiCl4 treated and un-treated area is less than 0.4%. (As all these resistance were measured by the same digital multi-meter, the system error of the multi-meter will not affect the result.) Thus, it is reasonable to draw the conclusion that</a:t>
            </a:r>
            <a:r>
              <a:rPr lang="en-GB" sz="1300"/>
              <a:t> the treatment of TiCl4 will not affect the contact resistance between silver and FTO layer.</a:t>
            </a:r>
          </a:p>
        </p:txBody>
      </p:sp>
      <p:sp>
        <p:nvSpPr>
          <p:cNvPr id="14391" name="Rectangle 62"/>
          <p:cNvSpPr>
            <a:spLocks noChangeArrowheads="1"/>
          </p:cNvSpPr>
          <p:nvPr/>
        </p:nvSpPr>
        <p:spPr bwMode="auto">
          <a:xfrm>
            <a:off x="179388" y="2765425"/>
            <a:ext cx="5040312" cy="461963"/>
          </a:xfrm>
          <a:prstGeom prst="rect">
            <a:avLst/>
          </a:prstGeom>
          <a:noFill/>
          <a:ln w="9525">
            <a:noFill/>
            <a:miter lim="800000"/>
            <a:headEnd/>
            <a:tailEnd/>
          </a:ln>
        </p:spPr>
        <p:txBody>
          <a:bodyPr anchor="ctr">
            <a:spAutoFit/>
          </a:bodyPr>
          <a:lstStyle/>
          <a:p>
            <a:pPr eaLnBrk="0" hangingPunct="0"/>
            <a:r>
              <a:rPr lang="en-GB" sz="1300" b="1">
                <a:ea typeface="宋体" pitchFamily="2" charset="-122"/>
                <a:cs typeface="Calibri" pitchFamily="34" charset="0"/>
              </a:rPr>
              <a:t>Table 1  </a:t>
            </a:r>
            <a:r>
              <a:rPr lang="en-GB" sz="1300">
                <a:ea typeface="宋体" pitchFamily="2" charset="-122"/>
                <a:cs typeface="Calibri" pitchFamily="34" charset="0"/>
              </a:rPr>
              <a:t>R</a:t>
            </a:r>
            <a:r>
              <a:rPr lang="en-GB" sz="1300" baseline="-30000">
                <a:ea typeface="宋体" pitchFamily="2" charset="-122"/>
                <a:cs typeface="Calibri" pitchFamily="34" charset="0"/>
              </a:rPr>
              <a:t>mn</a:t>
            </a:r>
            <a:r>
              <a:rPr lang="en-GB" sz="1300">
                <a:ea typeface="宋体" pitchFamily="2" charset="-122"/>
                <a:cs typeface="Calibri" pitchFamily="34" charset="0"/>
              </a:rPr>
              <a:t> in corresponding to their positions (unit is ohm).</a:t>
            </a:r>
          </a:p>
          <a:p>
            <a:pPr eaLnBrk="0" hangingPunct="0"/>
            <a:endParaRPr lang="en-GB" sz="1100">
              <a:ea typeface="宋体" pitchFamily="2" charset="-122"/>
              <a:cs typeface="Calibri" pitchFamily="34" charset="0"/>
            </a:endParaRPr>
          </a:p>
        </p:txBody>
      </p:sp>
      <p:sp>
        <p:nvSpPr>
          <p:cNvPr id="14392" name="Rectangle 29"/>
          <p:cNvSpPr>
            <a:spLocks noChangeArrowheads="1"/>
          </p:cNvSpPr>
          <p:nvPr/>
        </p:nvSpPr>
        <p:spPr bwMode="auto">
          <a:xfrm>
            <a:off x="5137150" y="2973388"/>
            <a:ext cx="4572000" cy="492125"/>
          </a:xfrm>
          <a:prstGeom prst="rect">
            <a:avLst/>
          </a:prstGeom>
          <a:noFill/>
          <a:ln w="9525">
            <a:noFill/>
            <a:miter lim="800000"/>
            <a:headEnd/>
            <a:tailEnd/>
          </a:ln>
        </p:spPr>
        <p:txBody>
          <a:bodyPr>
            <a:spAutoFit/>
          </a:bodyPr>
          <a:lstStyle/>
          <a:p>
            <a:pPr algn="ctr"/>
            <a:r>
              <a:rPr lang="en-GB" sz="1300" b="1"/>
              <a:t>Fig. 1 </a:t>
            </a:r>
            <a:r>
              <a:rPr lang="en-GB" sz="1300"/>
              <a:t>The layout of the TiCl4 treated area</a:t>
            </a:r>
          </a:p>
          <a:p>
            <a:pPr algn="ctr"/>
            <a:r>
              <a:rPr lang="en-GB" sz="1300"/>
              <a:t> and silver patterns</a:t>
            </a:r>
          </a:p>
        </p:txBody>
      </p:sp>
      <p:sp>
        <p:nvSpPr>
          <p:cNvPr id="14393" name="TextBox 30"/>
          <p:cNvSpPr txBox="1">
            <a:spLocks noChangeArrowheads="1"/>
          </p:cNvSpPr>
          <p:nvPr/>
        </p:nvSpPr>
        <p:spPr bwMode="auto">
          <a:xfrm>
            <a:off x="1892300" y="6081713"/>
            <a:ext cx="504825" cy="277812"/>
          </a:xfrm>
          <a:prstGeom prst="rect">
            <a:avLst/>
          </a:prstGeom>
          <a:noFill/>
          <a:ln w="9525">
            <a:noFill/>
            <a:miter lim="800000"/>
            <a:headEnd/>
            <a:tailEnd/>
          </a:ln>
        </p:spPr>
        <p:txBody>
          <a:bodyPr>
            <a:spAutoFit/>
          </a:bodyPr>
          <a:lstStyle/>
          <a:p>
            <a:r>
              <a:rPr lang="en-GB" sz="1200"/>
              <a:t>(a)</a:t>
            </a:r>
          </a:p>
        </p:txBody>
      </p:sp>
      <p:sp>
        <p:nvSpPr>
          <p:cNvPr id="14394" name="TextBox 31"/>
          <p:cNvSpPr txBox="1">
            <a:spLocks noChangeArrowheads="1"/>
          </p:cNvSpPr>
          <p:nvPr/>
        </p:nvSpPr>
        <p:spPr bwMode="auto">
          <a:xfrm>
            <a:off x="5580063" y="6092825"/>
            <a:ext cx="504825" cy="277813"/>
          </a:xfrm>
          <a:prstGeom prst="rect">
            <a:avLst/>
          </a:prstGeom>
          <a:noFill/>
          <a:ln w="9525">
            <a:noFill/>
            <a:miter lim="800000"/>
            <a:headEnd/>
            <a:tailEnd/>
          </a:ln>
        </p:spPr>
        <p:txBody>
          <a:bodyPr>
            <a:spAutoFit/>
          </a:bodyPr>
          <a:lstStyle/>
          <a:p>
            <a:r>
              <a:rPr lang="en-GB" sz="1200"/>
              <a:t>(b)</a:t>
            </a:r>
          </a:p>
        </p:txBody>
      </p:sp>
      <p:graphicFrame>
        <p:nvGraphicFramePr>
          <p:cNvPr id="14458" name="Group 122"/>
          <p:cNvGraphicFramePr>
            <a:graphicFrameLocks noGrp="1"/>
          </p:cNvGraphicFramePr>
          <p:nvPr/>
        </p:nvGraphicFramePr>
        <p:xfrm>
          <a:off x="468313" y="3068638"/>
          <a:ext cx="4248150" cy="1207008"/>
        </p:xfrm>
        <a:graphic>
          <a:graphicData uri="http://schemas.openxmlformats.org/drawingml/2006/table">
            <a:tbl>
              <a:tblPr/>
              <a:tblGrid>
                <a:gridCol w="647700"/>
                <a:gridCol w="647700"/>
                <a:gridCol w="576262"/>
                <a:gridCol w="646113"/>
                <a:gridCol w="577850"/>
                <a:gridCol w="576262"/>
                <a:gridCol w="576263"/>
              </a:tblGrid>
              <a:tr h="21590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5.5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5.1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5.1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5.1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5.3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Calibri" pitchFamily="34" charset="0"/>
                          <a:ea typeface="宋体" pitchFamily="2" charset="-122"/>
                          <a:cs typeface="Calibri" pitchFamily="34" charset="0"/>
                        </a:rPr>
                        <a:t>4.4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 name="TextBox 13"/>
          <p:cNvSpPr txBox="1"/>
          <p:nvPr/>
        </p:nvSpPr>
        <p:spPr>
          <a:xfrm>
            <a:off x="1007096" y="6611779"/>
            <a:ext cx="8136904" cy="246221"/>
          </a:xfrm>
          <a:prstGeom prst="rect">
            <a:avLst/>
          </a:prstGeom>
          <a:noFill/>
        </p:spPr>
        <p:txBody>
          <a:bodyPr wrap="square" rtlCol="0">
            <a:spAutoFit/>
          </a:bodyPr>
          <a:lstStyle/>
          <a:p>
            <a:r>
              <a:rPr lang="en-GB" sz="1000" dirty="0" smtClean="0"/>
              <a:t>Fifth </a:t>
            </a:r>
            <a:r>
              <a:rPr lang="en-GB" sz="1000" dirty="0" err="1" smtClean="0"/>
              <a:t>Aseanian</a:t>
            </a:r>
            <a:r>
              <a:rPr lang="en-GB" sz="1000" dirty="0" smtClean="0"/>
              <a:t> Conference on Dye-sensitized and Organic </a:t>
            </a:r>
            <a:r>
              <a:rPr lang="en-GB" sz="1000" dirty="0" smtClean="0"/>
              <a:t>S</a:t>
            </a:r>
            <a:r>
              <a:rPr lang="en-GB" sz="1000" dirty="0" smtClean="0"/>
              <a:t>olar </a:t>
            </a:r>
            <a:r>
              <a:rPr lang="en-GB" sz="1000" dirty="0" smtClean="0"/>
              <a:t>C</a:t>
            </a:r>
            <a:r>
              <a:rPr lang="en-GB" sz="1000" dirty="0" smtClean="0"/>
              <a:t>ell , August 25-28, 2010, </a:t>
            </a:r>
            <a:r>
              <a:rPr lang="en-GB" sz="1000" dirty="0" err="1" smtClean="0"/>
              <a:t>Huangshan</a:t>
            </a:r>
            <a:r>
              <a:rPr lang="en-GB" sz="1000" dirty="0" smtClean="0"/>
              <a:t>, China                               Page 2/2</a:t>
            </a:r>
            <a:endParaRPr lang="en-GB"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470</Words>
  <Application>Microsoft Office PowerPoint</Application>
  <PresentationFormat>On-screen Show (4:3)</PresentationFormat>
  <Paragraphs>45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P63.   Study of the Treating FTO Electrode with TiCl4   Q. Wang,  X. J. Yin Advanced Material Research Centre, Singapore Polytechnic, Singapore (139651) Correspondence: yinxj@sp.edu.sg; wangqin@sp.edu.sg</vt:lpstr>
      <vt:lpstr>Slide 2</vt:lpstr>
    </vt:vector>
  </TitlesOfParts>
  <Company>Singapore Polytechnic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Nano-composites for Shielding against Electromagnetic Interference Li Ping1, Yin Xijiang1, Shan Yueyan2 and Deng Junehong3 Singapore Polytechnic1, National Metrology Centre, A*STAR2, TUV SUD PSB Singapore3 </dc:title>
  <dc:creator>Administrator</dc:creator>
  <cp:lastModifiedBy>Staff</cp:lastModifiedBy>
  <cp:revision>48</cp:revision>
  <dcterms:created xsi:type="dcterms:W3CDTF">2010-08-05T00:59:28Z</dcterms:created>
  <dcterms:modified xsi:type="dcterms:W3CDTF">2010-08-19T03:24:30Z</dcterms:modified>
</cp:coreProperties>
</file>